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Nuni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regular.fntdata"/><Relationship Id="rId14" Type="http://schemas.openxmlformats.org/officeDocument/2006/relationships/slide" Target="slides/slide9.xml"/><Relationship Id="rId17" Type="http://schemas.openxmlformats.org/officeDocument/2006/relationships/font" Target="fonts/Nunito-italic.fntdata"/><Relationship Id="rId16" Type="http://schemas.openxmlformats.org/officeDocument/2006/relationships/font" Target="fonts/Nuni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3969749571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3969749571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3969749571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3969749571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3969749571_0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3969749571_0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22bb55a9a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22bb55a9a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22bafec3f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22bafec3f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22bafec3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22bafec3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22bb55a9a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22bb55a9a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22bb55a9a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22bb55a9a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Single View Metrology</a:t>
            </a:r>
            <a:endParaRPr/>
          </a:p>
        </p:txBody>
      </p:sp>
      <p:sp>
        <p:nvSpPr>
          <p:cNvPr id="129" name="Google Shape;129;p13"/>
          <p:cNvSpPr txBox="1"/>
          <p:nvPr>
            <p:ph idx="1" type="subTitle"/>
          </p:nvPr>
        </p:nvSpPr>
        <p:spPr>
          <a:xfrm>
            <a:off x="1858700" y="3413139"/>
            <a:ext cx="5361300" cy="1204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Computer Vision</a:t>
            </a:r>
            <a:endParaRPr/>
          </a:p>
          <a:p>
            <a:pPr indent="0" lvl="0" marL="0" rtl="0" algn="ctr">
              <a:spcBef>
                <a:spcPts val="0"/>
              </a:spcBef>
              <a:spcAft>
                <a:spcPts val="0"/>
              </a:spcAft>
              <a:buNone/>
            </a:pPr>
            <a:r>
              <a:rPr lang="en" sz="1500"/>
              <a:t>Aarya | Panjak | Sohum</a:t>
            </a:r>
            <a:endParaRPr sz="1500"/>
          </a:p>
          <a:p>
            <a:pPr indent="0" lvl="0" marL="0" rtl="0" algn="ctr">
              <a:spcBef>
                <a:spcPts val="0"/>
              </a:spcBef>
              <a:spcAft>
                <a:spcPts val="0"/>
              </a:spcAft>
              <a:buNone/>
            </a:pPr>
            <a:r>
              <a:rPr lang="en" sz="1200"/>
              <a:t>PhD22015 | PhD22007 | 2020339 (Undergrad)</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Statement</a:t>
            </a:r>
            <a:endParaRPr/>
          </a:p>
        </p:txBody>
      </p:sp>
      <p:sp>
        <p:nvSpPr>
          <p:cNvPr id="135" name="Google Shape;135;p1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Given a single image with three vanishing points, we wish to perform the following:</a:t>
            </a:r>
            <a:endParaRPr sz="1500"/>
          </a:p>
          <a:p>
            <a:pPr indent="-323850" lvl="0" marL="457200" rtl="0" algn="l">
              <a:spcBef>
                <a:spcPts val="1200"/>
              </a:spcBef>
              <a:spcAft>
                <a:spcPts val="0"/>
              </a:spcAft>
              <a:buSzPts val="1500"/>
              <a:buChar char="●"/>
            </a:pPr>
            <a:r>
              <a:rPr lang="en" sz="1500"/>
              <a:t>Calibrate</a:t>
            </a:r>
            <a:r>
              <a:rPr lang="en" sz="1500"/>
              <a:t> the camera - Figure out the intrinsic matrix</a:t>
            </a:r>
            <a:endParaRPr sz="1500"/>
          </a:p>
          <a:p>
            <a:pPr indent="-323850" lvl="0" marL="457200" rtl="0" algn="l">
              <a:spcBef>
                <a:spcPts val="0"/>
              </a:spcBef>
              <a:spcAft>
                <a:spcPts val="0"/>
              </a:spcAft>
              <a:buSzPts val="1500"/>
              <a:buChar char="●"/>
            </a:pPr>
            <a:r>
              <a:rPr lang="en" sz="1500"/>
              <a:t>Generate a 3D model of the object of the scene. </a:t>
            </a:r>
            <a:endParaRPr sz="15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Images Used</a:t>
            </a:r>
            <a:endParaRPr/>
          </a:p>
        </p:txBody>
      </p:sp>
      <p:sp>
        <p:nvSpPr>
          <p:cNvPr id="141" name="Google Shape;141;p15"/>
          <p:cNvSpPr txBox="1"/>
          <p:nvPr>
            <p:ph idx="1" type="body"/>
          </p:nvPr>
        </p:nvSpPr>
        <p:spPr>
          <a:xfrm>
            <a:off x="819150" y="1563050"/>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The experiment was tested on two images which where taken by us.</a:t>
            </a:r>
            <a:endParaRPr sz="1500"/>
          </a:p>
          <a:p>
            <a:pPr indent="0" lvl="0" marL="0" rtl="0" algn="l">
              <a:spcBef>
                <a:spcPts val="1200"/>
              </a:spcBef>
              <a:spcAft>
                <a:spcPts val="1200"/>
              </a:spcAft>
              <a:buNone/>
            </a:pPr>
            <a:r>
              <a:t/>
            </a:r>
            <a:endParaRPr/>
          </a:p>
        </p:txBody>
      </p:sp>
      <p:sp>
        <p:nvSpPr>
          <p:cNvPr id="142" name="Google Shape;142;p15"/>
          <p:cNvSpPr txBox="1"/>
          <p:nvPr/>
        </p:nvSpPr>
        <p:spPr>
          <a:xfrm>
            <a:off x="1702300" y="2602000"/>
            <a:ext cx="13716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143" name="Google Shape;143;p15"/>
          <p:cNvPicPr preferRelativeResize="0"/>
          <p:nvPr/>
        </p:nvPicPr>
        <p:blipFill>
          <a:blip r:embed="rId3">
            <a:alphaModFix/>
          </a:blip>
          <a:stretch>
            <a:fillRect/>
          </a:stretch>
        </p:blipFill>
        <p:spPr>
          <a:xfrm>
            <a:off x="819149" y="2044600"/>
            <a:ext cx="4088230" cy="2391251"/>
          </a:xfrm>
          <a:prstGeom prst="rect">
            <a:avLst/>
          </a:prstGeom>
          <a:noFill/>
          <a:ln>
            <a:noFill/>
          </a:ln>
          <a:effectLst>
            <a:outerShdw blurRad="57150" rotWithShape="0" algn="bl" dir="5400000" dist="19050">
              <a:srgbClr val="000000">
                <a:alpha val="50000"/>
              </a:srgbClr>
            </a:outerShdw>
          </a:effectLst>
        </p:spPr>
      </p:pic>
      <p:pic>
        <p:nvPicPr>
          <p:cNvPr id="144" name="Google Shape;144;p15"/>
          <p:cNvPicPr preferRelativeResize="0"/>
          <p:nvPr/>
        </p:nvPicPr>
        <p:blipFill>
          <a:blip r:embed="rId4">
            <a:alphaModFix/>
          </a:blip>
          <a:stretch>
            <a:fillRect/>
          </a:stretch>
        </p:blipFill>
        <p:spPr>
          <a:xfrm>
            <a:off x="5063100" y="2044600"/>
            <a:ext cx="3261749" cy="2391250"/>
          </a:xfrm>
          <a:prstGeom prst="rect">
            <a:avLst/>
          </a:prstGeom>
          <a:noFill/>
          <a:ln>
            <a:noFill/>
          </a:ln>
          <a:effectLst>
            <a:outerShdw blurRad="57150" rotWithShape="0" algn="bl" dir="5400000" dist="19050">
              <a:srgbClr val="000000">
                <a:alpha val="50000"/>
              </a:srgbClr>
            </a:outerShdw>
          </a:effectLst>
        </p:spPr>
      </p:pic>
      <p:sp>
        <p:nvSpPr>
          <p:cNvPr id="145" name="Google Shape;145;p15"/>
          <p:cNvSpPr txBox="1"/>
          <p:nvPr/>
        </p:nvSpPr>
        <p:spPr>
          <a:xfrm>
            <a:off x="3869925" y="4475075"/>
            <a:ext cx="337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fx = fy = 4.6 mm</a:t>
            </a:r>
            <a:endParaRPr>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Setup - Calibration</a:t>
            </a:r>
            <a:endParaRPr/>
          </a:p>
        </p:txBody>
      </p:sp>
      <p:sp>
        <p:nvSpPr>
          <p:cNvPr id="151" name="Google Shape;151;p16"/>
          <p:cNvSpPr txBox="1"/>
          <p:nvPr>
            <p:ph idx="1" type="body"/>
          </p:nvPr>
        </p:nvSpPr>
        <p:spPr>
          <a:xfrm>
            <a:off x="861325" y="1551025"/>
            <a:ext cx="37554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t>Our pipeline requires an image path, running that we get an image window opened by openCV. </a:t>
            </a:r>
            <a:br>
              <a:rPr lang="en" sz="1500"/>
            </a:br>
            <a:r>
              <a:rPr lang="en" sz="1500"/>
              <a:t>The user is required to annotate the points joining which we get </a:t>
            </a:r>
            <a:r>
              <a:rPr lang="en" sz="1500"/>
              <a:t>parallel</a:t>
            </a:r>
            <a:r>
              <a:rPr lang="en" sz="1500"/>
              <a:t> lines intersecting at infinity. </a:t>
            </a:r>
            <a:br>
              <a:rPr lang="en" sz="1500"/>
            </a:br>
            <a:r>
              <a:rPr lang="en" sz="1500"/>
              <a:t>Closing the window we get another window showing us the lines.</a:t>
            </a:r>
            <a:endParaRPr/>
          </a:p>
        </p:txBody>
      </p:sp>
      <p:pic>
        <p:nvPicPr>
          <p:cNvPr id="152" name="Google Shape;152;p16"/>
          <p:cNvPicPr preferRelativeResize="0"/>
          <p:nvPr/>
        </p:nvPicPr>
        <p:blipFill>
          <a:blip r:embed="rId3">
            <a:alphaModFix/>
          </a:blip>
          <a:stretch>
            <a:fillRect/>
          </a:stretch>
        </p:blipFill>
        <p:spPr>
          <a:xfrm>
            <a:off x="5272475" y="543000"/>
            <a:ext cx="3028276" cy="3913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819150" y="4272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Calibration Process</a:t>
            </a:r>
            <a:endParaRPr/>
          </a:p>
        </p:txBody>
      </p:sp>
      <p:sp>
        <p:nvSpPr>
          <p:cNvPr id="158" name="Google Shape;158;p17"/>
          <p:cNvSpPr txBox="1"/>
          <p:nvPr>
            <p:ph idx="1" type="body"/>
          </p:nvPr>
        </p:nvSpPr>
        <p:spPr>
          <a:xfrm>
            <a:off x="819150" y="1079350"/>
            <a:ext cx="4551000" cy="3081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First the lines are computed, then the 3 vanishing points are computed by finding the intersection between the 3 pairs of parallel lines. Which is visualized in the figure.</a:t>
            </a:r>
            <a:endParaRPr/>
          </a:p>
          <a:p>
            <a:pPr indent="0" lvl="0" marL="0" rtl="0" algn="l">
              <a:spcBef>
                <a:spcPts val="1200"/>
              </a:spcBef>
              <a:spcAft>
                <a:spcPts val="0"/>
              </a:spcAft>
              <a:buNone/>
            </a:pPr>
            <a:r>
              <a:rPr lang="en"/>
              <a:t>Now, given the three vanishing points p1, p2, and p3. We consider K to be </a:t>
            </a:r>
            <a:r>
              <a:rPr lang="en"/>
              <a:t>intrinsic</a:t>
            </a:r>
            <a:r>
              <a:rPr lang="en"/>
              <a:t> matrix, pci = K^-1 . pi</a:t>
            </a:r>
            <a:endParaRPr/>
          </a:p>
          <a:p>
            <a:pPr indent="0" lvl="0" marL="0" rtl="0" algn="l">
              <a:spcBef>
                <a:spcPts val="1200"/>
              </a:spcBef>
              <a:spcAft>
                <a:spcPts val="0"/>
              </a:spcAft>
              <a:buNone/>
            </a:pPr>
            <a:r>
              <a:rPr lang="en"/>
              <a:t>Then, </a:t>
            </a:r>
            <a:r>
              <a:rPr lang="en"/>
              <a:t>pci^T . pcj = 0 = pi^T (K^-T.K^-1)pj, due to orthogonality and let (K^-T.K^-1) = w.</a:t>
            </a:r>
            <a:endParaRPr/>
          </a:p>
          <a:p>
            <a:pPr indent="0" lvl="0" marL="0" rtl="0" algn="l">
              <a:spcBef>
                <a:spcPts val="1200"/>
              </a:spcBef>
              <a:spcAft>
                <a:spcPts val="0"/>
              </a:spcAft>
              <a:buNone/>
            </a:pPr>
            <a:r>
              <a:rPr lang="en"/>
              <a:t>Now for the three sets of equation generated, solve for w using a least square - SVD method, and then a cholsky decomposition recovers K.</a:t>
            </a:r>
            <a:endParaRPr/>
          </a:p>
          <a:p>
            <a:pPr indent="0" lvl="0" marL="0" rtl="0" algn="l">
              <a:spcBef>
                <a:spcPts val="1200"/>
              </a:spcBef>
              <a:spcAft>
                <a:spcPts val="1200"/>
              </a:spcAft>
              <a:buNone/>
            </a:pPr>
            <a:r>
              <a:t/>
            </a:r>
            <a:endParaRPr/>
          </a:p>
        </p:txBody>
      </p:sp>
      <p:pic>
        <p:nvPicPr>
          <p:cNvPr id="159" name="Google Shape;159;p17"/>
          <p:cNvPicPr preferRelativeResize="0"/>
          <p:nvPr/>
        </p:nvPicPr>
        <p:blipFill>
          <a:blip r:embed="rId3">
            <a:alphaModFix/>
          </a:blip>
          <a:stretch>
            <a:fillRect/>
          </a:stretch>
        </p:blipFill>
        <p:spPr>
          <a:xfrm flipH="1" rot="10800000">
            <a:off x="5653924" y="2653200"/>
            <a:ext cx="2601851" cy="1932950"/>
          </a:xfrm>
          <a:prstGeom prst="rect">
            <a:avLst/>
          </a:prstGeom>
          <a:noFill/>
          <a:ln>
            <a:noFill/>
          </a:ln>
          <a:effectLst>
            <a:outerShdw blurRad="57150" rotWithShape="0" algn="bl" dir="5400000" dist="19050">
              <a:srgbClr val="000000">
                <a:alpha val="50000"/>
              </a:srgbClr>
            </a:outerShdw>
          </a:effectLst>
        </p:spPr>
      </p:pic>
      <p:pic>
        <p:nvPicPr>
          <p:cNvPr id="160" name="Google Shape;160;p17"/>
          <p:cNvPicPr preferRelativeResize="0"/>
          <p:nvPr/>
        </p:nvPicPr>
        <p:blipFill rotWithShape="1">
          <a:blip r:embed="rId4">
            <a:alphaModFix/>
          </a:blip>
          <a:srcRect b="4269" l="1097" r="3445" t="40917"/>
          <a:stretch/>
        </p:blipFill>
        <p:spPr>
          <a:xfrm>
            <a:off x="5653925" y="722375"/>
            <a:ext cx="2601849" cy="1930824"/>
          </a:xfrm>
          <a:prstGeom prst="rect">
            <a:avLst/>
          </a:prstGeom>
          <a:noFill/>
          <a:ln>
            <a:noFill/>
          </a:ln>
        </p:spPr>
      </p:pic>
      <p:pic>
        <p:nvPicPr>
          <p:cNvPr id="161" name="Google Shape;161;p17"/>
          <p:cNvPicPr preferRelativeResize="0"/>
          <p:nvPr/>
        </p:nvPicPr>
        <p:blipFill>
          <a:blip r:embed="rId5">
            <a:alphaModFix/>
          </a:blip>
          <a:stretch>
            <a:fillRect/>
          </a:stretch>
        </p:blipFill>
        <p:spPr>
          <a:xfrm>
            <a:off x="916750" y="3794150"/>
            <a:ext cx="4158050" cy="792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819150" y="3920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Projection Matrix Computation</a:t>
            </a:r>
            <a:endParaRPr/>
          </a:p>
        </p:txBody>
      </p:sp>
      <p:sp>
        <p:nvSpPr>
          <p:cNvPr id="167" name="Google Shape;167;p18"/>
          <p:cNvSpPr txBox="1"/>
          <p:nvPr>
            <p:ph idx="1" type="body"/>
          </p:nvPr>
        </p:nvSpPr>
        <p:spPr>
          <a:xfrm>
            <a:off x="819150" y="1143725"/>
            <a:ext cx="4979100" cy="3294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Projection matrix is computed by taking the projective transformation of the world coordinates </a:t>
            </a:r>
            <a:r>
              <a:rPr lang="en"/>
              <a:t>along</a:t>
            </a:r>
            <a:r>
              <a:rPr lang="en"/>
              <a:t> the x, y and z axis. </a:t>
            </a:r>
            <a:endParaRPr/>
          </a:p>
          <a:p>
            <a:pPr indent="-311150" lvl="0" marL="457200" rtl="0" algn="l">
              <a:spcBef>
                <a:spcPts val="0"/>
              </a:spcBef>
              <a:spcAft>
                <a:spcPts val="0"/>
              </a:spcAft>
              <a:buSzPts val="1300"/>
              <a:buChar char="●"/>
            </a:pPr>
            <a:r>
              <a:rPr lang="en"/>
              <a:t>These will map to Vx, Vy and Vz respectively.</a:t>
            </a:r>
            <a:endParaRPr/>
          </a:p>
          <a:p>
            <a:pPr indent="-311150" lvl="0" marL="457200" rtl="0" algn="l">
              <a:spcBef>
                <a:spcPts val="0"/>
              </a:spcBef>
              <a:spcAft>
                <a:spcPts val="0"/>
              </a:spcAft>
              <a:buSzPts val="1300"/>
              <a:buChar char="●"/>
            </a:pPr>
            <a:r>
              <a:rPr lang="en"/>
              <a:t>So, our homography matrix will be [Vx, Vy, Vz, O].</a:t>
            </a:r>
            <a:endParaRPr/>
          </a:p>
          <a:p>
            <a:pPr indent="-311150" lvl="0" marL="457200" rtl="0" algn="l">
              <a:spcBef>
                <a:spcPts val="0"/>
              </a:spcBef>
              <a:spcAft>
                <a:spcPts val="0"/>
              </a:spcAft>
              <a:buSzPts val="1300"/>
              <a:buChar char="●"/>
            </a:pPr>
            <a:r>
              <a:rPr lang="en"/>
              <a:t>The V’s are only upto scale, so we also need to find the scale factors.</a:t>
            </a:r>
            <a:endParaRPr/>
          </a:p>
          <a:p>
            <a:pPr indent="-311150" lvl="0" marL="457200" rtl="0" algn="l">
              <a:spcBef>
                <a:spcPts val="0"/>
              </a:spcBef>
              <a:spcAft>
                <a:spcPts val="0"/>
              </a:spcAft>
              <a:buSzPts val="1300"/>
              <a:buChar char="●"/>
            </a:pPr>
            <a:r>
              <a:rPr lang="en"/>
              <a:t>To find, the scale factors, we need to take reference points along the x, y and z axis.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68" name="Google Shape;168;p18"/>
          <p:cNvPicPr preferRelativeResize="0"/>
          <p:nvPr/>
        </p:nvPicPr>
        <p:blipFill>
          <a:blip r:embed="rId3">
            <a:alphaModFix/>
          </a:blip>
          <a:stretch>
            <a:fillRect/>
          </a:stretch>
        </p:blipFill>
        <p:spPr>
          <a:xfrm>
            <a:off x="5798250" y="1089525"/>
            <a:ext cx="3130425" cy="3151375"/>
          </a:xfrm>
          <a:prstGeom prst="rect">
            <a:avLst/>
          </a:prstGeom>
          <a:noFill/>
          <a:ln>
            <a:noFill/>
          </a:ln>
        </p:spPr>
      </p:pic>
      <p:pic>
        <p:nvPicPr>
          <p:cNvPr id="169" name="Google Shape;169;p18"/>
          <p:cNvPicPr preferRelativeResize="0"/>
          <p:nvPr/>
        </p:nvPicPr>
        <p:blipFill>
          <a:blip r:embed="rId4">
            <a:alphaModFix/>
          </a:blip>
          <a:stretch>
            <a:fillRect/>
          </a:stretch>
        </p:blipFill>
        <p:spPr>
          <a:xfrm>
            <a:off x="963747" y="3324200"/>
            <a:ext cx="4535950" cy="1114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9"/>
          <p:cNvSpPr txBox="1"/>
          <p:nvPr>
            <p:ph type="title"/>
          </p:nvPr>
        </p:nvSpPr>
        <p:spPr>
          <a:xfrm>
            <a:off x="751650" y="4805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Result-3D model Output</a:t>
            </a:r>
            <a:endParaRPr/>
          </a:p>
        </p:txBody>
      </p:sp>
      <p:pic>
        <p:nvPicPr>
          <p:cNvPr id="175" name="Google Shape;175;p19"/>
          <p:cNvPicPr preferRelativeResize="0"/>
          <p:nvPr/>
        </p:nvPicPr>
        <p:blipFill>
          <a:blip r:embed="rId3">
            <a:alphaModFix/>
          </a:blip>
          <a:stretch>
            <a:fillRect/>
          </a:stretch>
        </p:blipFill>
        <p:spPr>
          <a:xfrm>
            <a:off x="877151" y="1081225"/>
            <a:ext cx="7631198" cy="37425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751650" y="4805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Limitations and Future work</a:t>
            </a:r>
            <a:endParaRPr/>
          </a:p>
        </p:txBody>
      </p:sp>
      <p:sp>
        <p:nvSpPr>
          <p:cNvPr id="181" name="Google Shape;181;p20"/>
          <p:cNvSpPr txBox="1"/>
          <p:nvPr/>
        </p:nvSpPr>
        <p:spPr>
          <a:xfrm>
            <a:off x="841500" y="1117575"/>
            <a:ext cx="73260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Our pipeline is set in a way that we </a:t>
            </a:r>
            <a:r>
              <a:rPr lang="en">
                <a:latin typeface="Calibri"/>
                <a:ea typeface="Calibri"/>
                <a:cs typeface="Calibri"/>
                <a:sym typeface="Calibri"/>
              </a:rPr>
              <a:t>require</a:t>
            </a:r>
            <a:r>
              <a:rPr lang="en">
                <a:latin typeface="Calibri"/>
                <a:ea typeface="Calibri"/>
                <a:cs typeface="Calibri"/>
                <a:sym typeface="Calibri"/>
              </a:rPr>
              <a:t> the top view or the bottom view of the object in concern because of how the lines are found, to mitigate this and make the system more robust, instead of manually annotating the lines we can use some line finding </a:t>
            </a:r>
            <a:r>
              <a:rPr lang="en">
                <a:latin typeface="Calibri"/>
                <a:ea typeface="Calibri"/>
                <a:cs typeface="Calibri"/>
                <a:sym typeface="Calibri"/>
              </a:rPr>
              <a:t>algorithm and then use the those set of parallel lines to find the vanishing points. Also, the we can see that even though we get a close enough focal length, it is has more error when compared to other methods which use multiple views to calibrate, this can be attributed to the fact that even the vanishing points are estimated and not exactly solved for which also accumulates the error.</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Further this work can be used for more applications like estimating the height of the camera and other objects given a frame of reference.</a:t>
            </a:r>
            <a:endParaRPr>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Contribution </a:t>
            </a:r>
            <a:endParaRPr/>
          </a:p>
        </p:txBody>
      </p:sp>
      <p:sp>
        <p:nvSpPr>
          <p:cNvPr id="187" name="Google Shape;187;p21"/>
          <p:cNvSpPr txBox="1"/>
          <p:nvPr>
            <p:ph idx="1" type="body"/>
          </p:nvPr>
        </p:nvSpPr>
        <p:spPr>
          <a:xfrm>
            <a:off x="819150" y="1800200"/>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Aarya : Calibration, Model generation, Slides. </a:t>
            </a:r>
            <a:endParaRPr/>
          </a:p>
          <a:p>
            <a:pPr indent="0" lvl="0" marL="0" rtl="0" algn="l">
              <a:spcBef>
                <a:spcPts val="1200"/>
              </a:spcBef>
              <a:spcAft>
                <a:spcPts val="0"/>
              </a:spcAft>
              <a:buNone/>
            </a:pPr>
            <a:r>
              <a:rPr lang="en"/>
              <a:t>Pankaj</a:t>
            </a:r>
            <a:r>
              <a:rPr lang="en"/>
              <a:t> : Calibration, Model generation, Slides. </a:t>
            </a:r>
            <a:endParaRPr/>
          </a:p>
          <a:p>
            <a:pPr indent="0" lvl="0" marL="0" rtl="0" algn="l">
              <a:spcBef>
                <a:spcPts val="1200"/>
              </a:spcBef>
              <a:spcAft>
                <a:spcPts val="0"/>
              </a:spcAft>
              <a:buNone/>
            </a:pPr>
            <a:r>
              <a:rPr lang="en"/>
              <a:t>Sohum : Calibration, Model generation, Slides. </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